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5309"/>
    <a:srgbClr val="D8A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4731C-4C91-453D-BA36-8E5E3526D98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D134-0D85-4E19-B8DB-1065921F8E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98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3D134-0D85-4E19-B8DB-1065921F8EA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425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Мемориал ВОВ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3D134-0D85-4E19-B8DB-1065921F8EA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727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3D134-0D85-4E19-B8DB-1065921F8EA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44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68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86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78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7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88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48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97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87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36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15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0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64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6.jpeg"/><Relationship Id="rId3" Type="http://schemas.openxmlformats.org/officeDocument/2006/relationships/slide" Target="slide4.xml"/><Relationship Id="rId7" Type="http://schemas.openxmlformats.org/officeDocument/2006/relationships/image" Target="../media/image3.jpeg"/><Relationship Id="rId12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5.jpeg"/><Relationship Id="rId5" Type="http://schemas.openxmlformats.org/officeDocument/2006/relationships/image" Target="../media/image2.jpeg"/><Relationship Id="rId10" Type="http://schemas.openxmlformats.org/officeDocument/2006/relationships/slide" Target="slide3.xml"/><Relationship Id="rId4" Type="http://schemas.openxmlformats.org/officeDocument/2006/relationships/slide" Target="slide5.xml"/><Relationship Id="rId9" Type="http://schemas.openxmlformats.org/officeDocument/2006/relationships/image" Target="../media/image4.jpeg"/><Relationship Id="rId1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ahm.ru/services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2" Type="http://schemas.openxmlformats.org/officeDocument/2006/relationships/hyperlink" Target="https://museumofemotions.r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ivayaistoriya.ru/" TargetMode="External"/><Relationship Id="rId11" Type="http://schemas.openxmlformats.org/officeDocument/2006/relationships/slide" Target="slide2.xml"/><Relationship Id="rId5" Type="http://schemas.openxmlformats.org/officeDocument/2006/relationships/image" Target="../media/image9.jpg"/><Relationship Id="rId10" Type="http://schemas.openxmlformats.org/officeDocument/2006/relationships/image" Target="../media/image12.png"/><Relationship Id="rId4" Type="http://schemas.openxmlformats.org/officeDocument/2006/relationships/hyperlink" Target="http://www.museumsport.ru/" TargetMode="External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2.xml"/><Relationship Id="rId3" Type="http://schemas.openxmlformats.org/officeDocument/2006/relationships/image" Target="../media/image13.jpeg"/><Relationship Id="rId7" Type="http://schemas.openxmlformats.org/officeDocument/2006/relationships/image" Target="../media/image15.jpeg"/><Relationship Id="rId12" Type="http://schemas.openxmlformats.org/officeDocument/2006/relationships/image" Target="../media/image12.png"/><Relationship Id="rId2" Type="http://schemas.openxmlformats.org/officeDocument/2006/relationships/hyperlink" Target="https://pokolenie-teatr.ru/teatr/multimediy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golcenter.com/" TargetMode="External"/><Relationship Id="rId11" Type="http://schemas.microsoft.com/office/2007/relationships/hdphoto" Target="../media/hdphoto2.wdp"/><Relationship Id="rId5" Type="http://schemas.openxmlformats.org/officeDocument/2006/relationships/image" Target="../media/image14.jpeg"/><Relationship Id="rId10" Type="http://schemas.openxmlformats.org/officeDocument/2006/relationships/image" Target="../media/image17.png"/><Relationship Id="rId4" Type="http://schemas.openxmlformats.org/officeDocument/2006/relationships/hyperlink" Target="https://teatrsobytie.ru/?listim_open_widget=1" TargetMode="External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adbaumana.ru/" TargetMode="Externa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16.png"/><Relationship Id="rId3" Type="http://schemas.openxmlformats.org/officeDocument/2006/relationships/slide" Target="slide2.xml"/><Relationship Id="rId7" Type="http://schemas.openxmlformats.org/officeDocument/2006/relationships/hyperlink" Target="https://winzavod.ru/calendar/tours/kak-ponyat-sovremennoe-iskusstvo-2022/" TargetMode="External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hyperlink" Target="http://atrium.su/" TargetMode="External"/><Relationship Id="rId5" Type="http://schemas.openxmlformats.org/officeDocument/2006/relationships/hyperlink" Target="https://www.artplay.ru/events/all" TargetMode="External"/><Relationship Id="rId10" Type="http://schemas.openxmlformats.org/officeDocument/2006/relationships/image" Target="../media/image29.jpeg"/><Relationship Id="rId4" Type="http://schemas.openxmlformats.org/officeDocument/2006/relationships/image" Target="../media/image20.png"/><Relationship Id="rId9" Type="http://schemas.openxmlformats.org/officeDocument/2006/relationships/hyperlink" Target="http://gaidarovec.art/" TargetMode="External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716"/>
            <a:ext cx="12192000" cy="914218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483071"/>
            <a:ext cx="9144000" cy="2387600"/>
          </a:xfrm>
        </p:spPr>
        <p:txBody>
          <a:bodyPr>
            <a:normAutofit/>
          </a:bodyPr>
          <a:lstStyle/>
          <a:p>
            <a:r>
              <a:rPr lang="ru-RU" sz="9600" u="sng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Кольцевая линия</a:t>
            </a:r>
            <a:endParaRPr lang="ru-RU" sz="9600" u="sng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870671"/>
            <a:ext cx="9144000" cy="1655762"/>
          </a:xfrm>
        </p:spPr>
        <p:txBody>
          <a:bodyPr>
            <a:normAutofit/>
          </a:bodyPr>
          <a:lstStyle/>
          <a:p>
            <a:r>
              <a:rPr lang="ru-RU" sz="60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Курская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4061" y="105485"/>
            <a:ext cx="191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Меню</a:t>
            </a:r>
            <a:endParaRPr lang="ru-RU" sz="6000" b="1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1" name="TextBox 20">
            <a:hlinkClick r:id="rId3" action="ppaction://hlinksldjump"/>
          </p:cNvPr>
          <p:cNvSpPr txBox="1"/>
          <p:nvPr/>
        </p:nvSpPr>
        <p:spPr>
          <a:xfrm>
            <a:off x="1716505" y="2448235"/>
            <a:ext cx="2550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Музеи</a:t>
            </a:r>
            <a:endParaRPr lang="ru-RU" sz="3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3" name="Рисунок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76" y="1290217"/>
            <a:ext cx="3240000" cy="2314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Рисунок 2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61" y="4160292"/>
            <a:ext cx="3240000" cy="2314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Рисунок 2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76" y="4159955"/>
            <a:ext cx="3240000" cy="2314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Рисунок 29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" y="1290217"/>
            <a:ext cx="3240000" cy="2315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Рисунок 3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" y="4161504"/>
            <a:ext cx="3238847" cy="2313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Рисунок 3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61" y="1278122"/>
            <a:ext cx="3240000" cy="2314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3" name="TextBox 32">
            <a:hlinkClick r:id="rId10" action="ppaction://hlinksldjump"/>
          </p:cNvPr>
          <p:cNvSpPr txBox="1"/>
          <p:nvPr/>
        </p:nvSpPr>
        <p:spPr>
          <a:xfrm>
            <a:off x="632330" y="2402068"/>
            <a:ext cx="2310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chemeClr val="bg1"/>
                </a:solidFill>
                <a:latin typeface="Bahnschrift Light Condensed" panose="020B0502040204020203" pitchFamily="34" charset="0"/>
                <a:hlinkClick r:id="rId10" action="ppaction://hlinksldjump"/>
              </a:rPr>
              <a:t>Музеи</a:t>
            </a:r>
            <a:endParaRPr lang="ru-RU" sz="3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07161" y="2352856"/>
            <a:ext cx="2558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chemeClr val="bg1"/>
                </a:solidFill>
                <a:latin typeface="Bahnschrift Light Condensed" panose="020B0502040204020203" pitchFamily="34" charset="0"/>
                <a:hlinkClick r:id="rId3" action="ppaction://hlinksldjump"/>
              </a:rPr>
              <a:t>Театры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09376" y="2448234"/>
            <a:ext cx="2903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chemeClr val="bg1"/>
                </a:solidFill>
                <a:latin typeface="Bahnschrift Light Condensed" panose="020B0502040204020203" pitchFamily="34" charset="0"/>
                <a:hlinkClick r:id="rId4" action="ppaction://hlinksldjump"/>
              </a:rPr>
              <a:t>Памятники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0350" y="5318116"/>
            <a:ext cx="2646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chemeClr val="bg1"/>
                </a:solidFill>
                <a:latin typeface="Bahnschrift Light Condensed" panose="020B0502040204020203" pitchFamily="34" charset="0"/>
                <a:hlinkClick r:id="rId12" action="ppaction://hlinksldjump"/>
              </a:rPr>
              <a:t>Храмы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06008" y="5317266"/>
            <a:ext cx="2711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chemeClr val="bg1"/>
                </a:solidFill>
                <a:latin typeface="Bahnschrift Light Condensed" panose="020B0502040204020203" pitchFamily="34" charset="0"/>
                <a:hlinkClick r:id="rId6" action="ppaction://hlinksldjump"/>
              </a:rPr>
              <a:t>Парки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09376" y="5317265"/>
            <a:ext cx="2518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chemeClr val="bg1"/>
                </a:solidFill>
                <a:latin typeface="Bahnschrift Light Condensed" panose="020B0502040204020203" pitchFamily="34" charset="0"/>
                <a:hlinkClick r:id="rId8" action="ppaction://hlinksldjump"/>
              </a:rPr>
              <a:t>Разное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5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175257" y="0"/>
            <a:ext cx="17620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 smtClean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Музеи</a:t>
            </a:r>
            <a:endParaRPr lang="ru-RU" sz="6000" b="1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4" name="Рисунок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9" y="1278967"/>
            <a:ext cx="2488819" cy="2488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83" y="1278967"/>
            <a:ext cx="2488819" cy="2488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84" y="4031091"/>
            <a:ext cx="2488819" cy="2488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9" y="4031091"/>
            <a:ext cx="2488819" cy="24888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3225078" y="2098945"/>
            <a:ext cx="2518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Музей Эмоций</a:t>
            </a:r>
          </a:p>
          <a:p>
            <a:endParaRPr lang="ru-RU" sz="36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5078" y="4490670"/>
            <a:ext cx="2679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Музей-усадьба 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Муравьёвых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-Апостолов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66702" y="2093545"/>
            <a:ext cx="2903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Музей спорта</a:t>
            </a:r>
          </a:p>
          <a:p>
            <a:endParaRPr lang="ru-RU" sz="36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66702" y="4860001"/>
            <a:ext cx="2626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Живая история</a:t>
            </a:r>
          </a:p>
          <a:p>
            <a:endParaRPr lang="ru-RU" sz="36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518" y="5460165"/>
            <a:ext cx="1069965" cy="973384"/>
          </a:xfrm>
          <a:prstGeom prst="rect">
            <a:avLst/>
          </a:prstGeom>
        </p:spPr>
      </p:pic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11181494" y="6289077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Bahnschrift SemiBold Condensed" panose="020B0502040204020203" pitchFamily="34" charset="0"/>
                <a:hlinkClick r:id="rId11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5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80000"/>
            <a:ext cx="12192000" cy="109640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700" b="1" dirty="0" smtClean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Театры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pic>
        <p:nvPicPr>
          <p:cNvPr id="4" name="Объект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59" y="1715319"/>
            <a:ext cx="3542356" cy="28345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91" y="1715319"/>
            <a:ext cx="3543809" cy="28345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Рисунок 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55" y="1715319"/>
            <a:ext cx="3360296" cy="28345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982853" y="4558689"/>
            <a:ext cx="3835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Гоголь-центр</a:t>
            </a:r>
          </a:p>
          <a:p>
            <a:endParaRPr lang="ru-RU" sz="3600" dirty="0">
              <a:solidFill>
                <a:srgbClr val="9C5309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83067" y="4558689"/>
            <a:ext cx="313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9C5309"/>
                </a:solidFill>
                <a:latin typeface="Bahnschrift Light Condensed" panose="020B0502040204020203" pitchFamily="34" charset="0"/>
              </a:rPr>
              <a:t>Театр «Событие» 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-224879" y="4558689"/>
            <a:ext cx="4708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Московский детский</a:t>
            </a:r>
          </a:p>
          <a:p>
            <a:pPr algn="ctr"/>
            <a:r>
              <a:rPr lang="ru-RU" sz="2400" dirty="0" smtClean="0">
                <a:solidFill>
                  <a:srgbClr val="9C5309"/>
                </a:solidFill>
                <a:latin typeface="Bahnschrift Light Condensed" panose="020B0502040204020203" pitchFamily="34" charset="0"/>
              </a:rPr>
              <a:t>музыкально-драматический театр</a:t>
            </a:r>
            <a:endParaRPr lang="ru-RU" sz="2400" dirty="0">
              <a:solidFill>
                <a:srgbClr val="9C5309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ru-RU" sz="24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"ПОКОЛЕНИЕ"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0" b="100000" l="0" r="100000">
                        <a14:foregroundMark x1="22957" y1="23289" x2="16472" y2="37575"/>
                        <a14:foregroundMark x1="23606" y1="39856" x2="25032" y2="41417"/>
                        <a14:backgroundMark x1="10506" y1="28451" x2="10506" y2="28451"/>
                        <a14:backgroundMark x1="13230" y1="15126" x2="13878" y2="23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10" y="5332187"/>
            <a:ext cx="397907" cy="42990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0" b="100000" l="0" r="100000">
                        <a14:foregroundMark x1="22957" y1="23289" x2="16472" y2="37575"/>
                        <a14:foregroundMark x1="23606" y1="39856" x2="25032" y2="41417"/>
                        <a14:backgroundMark x1="10506" y1="28451" x2="10506" y2="28451"/>
                        <a14:backgroundMark x1="13230" y1="15126" x2="13878" y2="23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" y="6289805"/>
            <a:ext cx="397907" cy="4299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6432" y="6350378"/>
            <a:ext cx="529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Light Condensed" panose="020B0502040204020203" pitchFamily="34" charset="0"/>
              </a:rPr>
              <a:t>- </a:t>
            </a:r>
            <a:r>
              <a:rPr lang="ru-RU" dirty="0">
                <a:latin typeface="Bahnschrift Light Condensed" panose="020B0502040204020203" pitchFamily="34" charset="0"/>
              </a:rPr>
              <a:t>д</a:t>
            </a:r>
            <a:r>
              <a:rPr lang="ru-RU" dirty="0" smtClean="0">
                <a:latin typeface="Bahnschrift Light Condensed" panose="020B0502040204020203" pitchFamily="34" charset="0"/>
              </a:rPr>
              <a:t>ействует Пушкинская карта</a:t>
            </a:r>
            <a:endParaRPr lang="ru-RU" dirty="0">
              <a:latin typeface="Bahnschrift Light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132986" y="6350378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Bahnschrift SemiBold Condensed" panose="020B0502040204020203" pitchFamily="34" charset="0"/>
                <a:hlinkClick r:id="rId13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15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15349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Памятники</a:t>
            </a:r>
            <a:r>
              <a:rPr lang="ru-RU" sz="6000" b="1" dirty="0" smtClean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endParaRPr lang="ru-RU" sz="6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11" y="1767792"/>
            <a:ext cx="3963395" cy="30680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2"/>
          <a:stretch/>
        </p:blipFill>
        <p:spPr>
          <a:xfrm>
            <a:off x="6604520" y="1767792"/>
            <a:ext cx="4282581" cy="30680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Прямоугольник 6"/>
          <p:cNvSpPr/>
          <p:nvPr/>
        </p:nvSpPr>
        <p:spPr>
          <a:xfrm>
            <a:off x="7221995" y="4908301"/>
            <a:ext cx="3047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Памятник С.Я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. 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Маршаку 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74908" y="4908301"/>
            <a:ext cx="2177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Мемориал ВОВ</a:t>
            </a:r>
          </a:p>
        </p:txBody>
      </p:sp>
      <p:pic>
        <p:nvPicPr>
          <p:cNvPr id="10" name="Рисунок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494" y="5460165"/>
            <a:ext cx="1072989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" y="146292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Х</a:t>
            </a:r>
            <a:r>
              <a:rPr lang="ru-RU" sz="6000" dirty="0" smtClean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рамы</a:t>
            </a:r>
            <a:endParaRPr lang="ru-RU" sz="6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7924" t="-496" r="341" b="496"/>
          <a:stretch/>
        </p:blipFill>
        <p:spPr>
          <a:xfrm>
            <a:off x="8401777" y="1652079"/>
            <a:ext cx="3360074" cy="2750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9147"/>
          <a:stretch/>
        </p:blipFill>
        <p:spPr>
          <a:xfrm>
            <a:off x="4508496" y="1600406"/>
            <a:ext cx="3500836" cy="28020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r="5415"/>
          <a:stretch/>
        </p:blipFill>
        <p:spPr>
          <a:xfrm>
            <a:off x="491390" y="1652079"/>
            <a:ext cx="3624662" cy="28250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Прямоугольник 5"/>
          <p:cNvSpPr/>
          <p:nvPr/>
        </p:nvSpPr>
        <p:spPr>
          <a:xfrm>
            <a:off x="8853515" y="4407094"/>
            <a:ext cx="2456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Часовня Святой Матроны Московской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575114" y="4407094"/>
            <a:ext cx="3826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Московская Центральная церковь евангельских христиан баптистов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34589" y="4477121"/>
            <a:ext cx="3488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Церковь апостола Иакова </a:t>
            </a:r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Заведеева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 в Казённой слободе</a:t>
            </a:r>
          </a:p>
        </p:txBody>
      </p:sp>
      <p:pic>
        <p:nvPicPr>
          <p:cNvPr id="10" name="Рисунок 9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494" y="5460165"/>
            <a:ext cx="1072989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494" y="5460165"/>
            <a:ext cx="1072989" cy="142658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 smtClean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Парки </a:t>
            </a:r>
            <a:endParaRPr lang="ru-RU" sz="6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299158" y="4067033"/>
            <a:ext cx="35317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Сад имени Н. Э. Баумана</a:t>
            </a:r>
            <a:endParaRPr lang="ru-RU" sz="32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119357" y="4067033"/>
            <a:ext cx="2180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Парк им. 1 Мая</a:t>
            </a:r>
            <a:endParaRPr lang="ru-RU" sz="32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51718" y="4067033"/>
            <a:ext cx="26439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Парк усадьбы Усачёвых-</a:t>
            </a:r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Найдёновых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3" b="7963"/>
          <a:stretch/>
        </p:blipFill>
        <p:spPr>
          <a:xfrm>
            <a:off x="224143" y="1815423"/>
            <a:ext cx="3473744" cy="22516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6"/>
          <a:stretch/>
        </p:blipFill>
        <p:spPr>
          <a:xfrm>
            <a:off x="8432166" y="1815423"/>
            <a:ext cx="3554788" cy="22516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Рисунок 10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32" y="1815423"/>
            <a:ext cx="3453389" cy="22516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2083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494" y="5460165"/>
            <a:ext cx="1072989" cy="142658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 smtClean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Разное </a:t>
            </a:r>
            <a:endParaRPr lang="ru-RU" sz="6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296421" y="3355447"/>
            <a:ext cx="4432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Центр современного искусства Винзавод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17748" y="476479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46057" y="6173459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Дом Культуры «Гайдаровец»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799236" y="6173459"/>
            <a:ext cx="1426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ТРК АТРИУМ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340404" y="3355448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«ARTPLAY–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Центр Дизайна»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1" name="Рисунок 10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02" y="1190904"/>
            <a:ext cx="3438306" cy="2148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Рисунок 11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93" y="1150271"/>
            <a:ext cx="3414081" cy="2148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Рисунок 12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89" y="3991625"/>
            <a:ext cx="3441119" cy="2172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Рисунок 1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93" y="4035465"/>
            <a:ext cx="3414081" cy="2123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20" b="100000" l="0" r="100000">
                        <a14:foregroundMark x1="22957" y1="23289" x2="16472" y2="37575"/>
                        <a14:foregroundMark x1="23606" y1="39856" x2="25032" y2="41417"/>
                        <a14:backgroundMark x1="10506" y1="28451" x2="10506" y2="28451"/>
                        <a14:backgroundMark x1="13230" y1="15126" x2="13878" y2="23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85" y="6208710"/>
            <a:ext cx="397907" cy="4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FFFFF"/>
      </a:hlink>
      <a:folHlink>
        <a:srgbClr val="FFFFF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</TotalTime>
  <Words>103</Words>
  <Application>Microsoft Office PowerPoint</Application>
  <PresentationFormat>Широкоэкранный</PresentationFormat>
  <Paragraphs>44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Bahnschrift Light Condensed</vt:lpstr>
      <vt:lpstr>Bahnschrift SemiBold Condensed</vt:lpstr>
      <vt:lpstr>Calibri</vt:lpstr>
      <vt:lpstr>Calibri Light</vt:lpstr>
      <vt:lpstr>Тема Office</vt:lpstr>
      <vt:lpstr>Кольцевая линия</vt:lpstr>
      <vt:lpstr>Презентация PowerPoint</vt:lpstr>
      <vt:lpstr>Презентация PowerPoint</vt:lpstr>
      <vt:lpstr>Театры </vt:lpstr>
      <vt:lpstr>Памятники 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33</cp:revision>
  <dcterms:created xsi:type="dcterms:W3CDTF">2022-09-18T14:33:31Z</dcterms:created>
  <dcterms:modified xsi:type="dcterms:W3CDTF">2022-09-24T13:42:55Z</dcterms:modified>
</cp:coreProperties>
</file>